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8" r:id="rId5"/>
    <p:sldId id="275" r:id="rId6"/>
    <p:sldId id="280" r:id="rId7"/>
    <p:sldId id="258" r:id="rId8"/>
    <p:sldId id="271" r:id="rId9"/>
    <p:sldId id="259" r:id="rId10"/>
    <p:sldId id="260" r:id="rId11"/>
    <p:sldId id="272" r:id="rId12"/>
    <p:sldId id="273" r:id="rId13"/>
    <p:sldId id="274" r:id="rId14"/>
    <p:sldId id="281" r:id="rId15"/>
    <p:sldId id="282" r:id="rId16"/>
    <p:sldId id="276" r:id="rId17"/>
    <p:sldId id="261" r:id="rId18"/>
    <p:sldId id="283" r:id="rId19"/>
    <p:sldId id="284" r:id="rId20"/>
    <p:sldId id="285" r:id="rId21"/>
    <p:sldId id="28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78C57-A223-4C9E-A57D-17DAFE874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1A24DC-37F8-4BA6-A671-F05DEE1E1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B20F5-D57B-4FDA-B051-73F8A0575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B8C0-6F21-47DB-A819-4AACCE7A20CD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D4B8C-6007-4BD5-AE76-432372C58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ECCD2-4204-4A3A-B2A1-FB5846BC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5775-A323-4E7E-A201-D8879714D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73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70249-902A-4F6E-A53B-BEB8C67C9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C7CC22-B9A9-4C9A-8EA7-FBD50C328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663B6-BF53-4FA3-8706-11E68432F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B8C0-6F21-47DB-A819-4AACCE7A20CD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99186-C844-403E-9FF6-8F9C39239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61486-86EA-468E-8BFD-FABDC6CEC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5775-A323-4E7E-A201-D8879714D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5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0D65D1-AEB2-4A8D-888E-E964AD6838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1BF15D-9C2D-49D5-9574-4BF886872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87D1B-9A0D-48C0-882A-3E45818F8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B8C0-6F21-47DB-A819-4AACCE7A20CD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ED9A2-F9F0-40D0-8059-C3BAF4E11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AF7AE-B10F-49DE-B8FB-43A06FDA0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5775-A323-4E7E-A201-D8879714D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4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9DB1-CF9D-411F-A0C6-AFACDDF3D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E0B96-9A61-40F8-BC3D-430C79433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CA587-3809-40C0-8108-09BFD5AB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B8C0-6F21-47DB-A819-4AACCE7A20CD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84F78-5A7C-4113-9BE8-3622CD5E6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8F2A1-B26C-4D2B-ACF6-0A3A49760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5775-A323-4E7E-A201-D8879714D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0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8B67C-5A8E-4FE7-9ECF-37504DC19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BD81F-6C39-4968-9A78-E780385F4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4E267-E599-44AA-BE03-3035E2D84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B8C0-6F21-47DB-A819-4AACCE7A20CD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B2721-4EEE-49AF-BC66-9D5B8F732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D3677-D4DA-4982-92A8-FEF5F6489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5775-A323-4E7E-A201-D8879714D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7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50F94-749E-4D6D-B83E-B8FF5FD76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D4A55-D5EA-41C7-A6C7-D9F6A2A4D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70898-2550-43F4-910E-437597F19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AB1A7-1057-4313-ABA4-F18D97E9A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B8C0-6F21-47DB-A819-4AACCE7A20CD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62B1DC-43F6-4674-AC13-E25A33704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B0721-45A1-47AB-B3DC-0B2E1F749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5775-A323-4E7E-A201-D8879714D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0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7C188-771E-4A98-BB47-15D09D927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42935-0C8A-4896-B316-4F388CBA1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FA270-AD73-4040-9D6E-0BC4DEA61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3A0CEA-98C1-433D-9164-7823F3C8E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E37225-1E70-49B5-B5FF-73871A22E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60B641-194A-420C-82C8-923564495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B8C0-6F21-47DB-A819-4AACCE7A20CD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3283B0-EF45-4A96-AF7A-2AD455D3A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B31527-9B30-4D6C-90BC-FDB9DE240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5775-A323-4E7E-A201-D8879714D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9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B1C82-A180-4BE3-8AA8-2B60F7C7C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A74685-8F3F-43EC-AFD0-B243B69E3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B8C0-6F21-47DB-A819-4AACCE7A20CD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A71B8-4B7A-4163-ADEB-B199EBBB4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296FE-F54B-4CAE-8B03-F42A1C82F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5775-A323-4E7E-A201-D8879714D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0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79BAD2-146D-4C0D-87EB-F6BD6B2C2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B8C0-6F21-47DB-A819-4AACCE7A20CD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EFE00A-65C0-46FC-9BDB-44DBA0064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0B827-C52B-4678-9093-BC5C658DF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5775-A323-4E7E-A201-D8879714D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8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8B222-49BE-42CA-8696-72FE4C1AB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46A64-B63D-465A-9248-C446194B5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3FE10C-E0EE-43C8-89D3-7D146A926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B85EC-5614-4EC6-B8EF-8470B3921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B8C0-6F21-47DB-A819-4AACCE7A20CD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502ECC-AA3B-4718-97E0-0A6075D6D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9461FF-96BF-485E-A8A1-AC8369E3E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5775-A323-4E7E-A201-D8879714D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F86CA-1596-4E10-AF08-7A0EF548D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5140AA-7CAB-46C5-BE4F-41E2B75050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706AA1-A908-45E9-9B8E-87E08E120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E56BC-2FA7-4000-A850-F9D1BB6DB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B8C0-6F21-47DB-A819-4AACCE7A20CD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FF435C-523F-43B1-BEF4-46C72EAF6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F21148-F6BC-491F-9F2A-77ED9DF1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5775-A323-4E7E-A201-D8879714D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73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2DBC22-F68F-494E-AE02-B29E2EC5D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D79D54-35C7-4B13-A6E6-B96031B3B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5FDBF-A7CE-4770-9E24-115D6DCC4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0B8C0-6F21-47DB-A819-4AACCE7A20CD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07BF7-81D9-4339-B3D0-06337C0C32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B3D78-11AC-4A81-A487-DD5474F1C0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35775-A323-4E7E-A201-D8879714D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0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satchfitnessacademy.com/re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338D3-FCBE-4450-8AF2-06FB94608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8586"/>
            <a:ext cx="9144000" cy="2391377"/>
          </a:xfrm>
        </p:spPr>
        <p:txBody>
          <a:bodyPr/>
          <a:lstStyle/>
          <a:p>
            <a:r>
              <a:rPr lang="en-US" dirty="0"/>
              <a:t>Strength and Conditioning</a:t>
            </a:r>
            <a:br>
              <a:rPr lang="en-US" dirty="0"/>
            </a:br>
            <a:r>
              <a:rPr lang="en-US" dirty="0"/>
              <a:t>for Endurance Athletes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A3FB0F-212A-4D2D-8054-C3E6118BC1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Spring, 2018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E96C8A-A64A-4569-9D54-67C16C5DA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66" y="4216894"/>
            <a:ext cx="5600110" cy="187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335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5673F-1366-4B74-BDBA-C16436042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 to Improve Sport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492D6-E33E-4DA3-A742-8781CFF9A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595"/>
            <a:ext cx="10515600" cy="4685514"/>
          </a:xfrm>
        </p:spPr>
        <p:txBody>
          <a:bodyPr>
            <a:normAutofit/>
          </a:bodyPr>
          <a:lstStyle/>
          <a:p>
            <a:r>
              <a:rPr lang="en-US" dirty="0"/>
              <a:t>Single-sided work</a:t>
            </a:r>
          </a:p>
          <a:p>
            <a:r>
              <a:rPr lang="en-US" dirty="0"/>
              <a:t>Hip, leg, and ankle strength</a:t>
            </a:r>
          </a:p>
          <a:p>
            <a:r>
              <a:rPr lang="en-US" dirty="0"/>
              <a:t>Chassis integrity</a:t>
            </a:r>
          </a:p>
          <a:p>
            <a:r>
              <a:rPr lang="en-US" dirty="0"/>
              <a:t>Pre-</a:t>
            </a:r>
            <a:r>
              <a:rPr lang="en-US" dirty="0" err="1"/>
              <a:t>hab</a:t>
            </a:r>
            <a:r>
              <a:rPr lang="en-US" dirty="0"/>
              <a:t> to address movement issues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Ex: Split squats, single-leg deadlifts; sandbag get-ups; plank variations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98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5673F-1366-4B74-BDBA-C16436042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 to Compliment Sport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492D6-E33E-4DA3-A742-8781CFF9A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595"/>
            <a:ext cx="10515600" cy="4685514"/>
          </a:xfrm>
        </p:spPr>
        <p:txBody>
          <a:bodyPr>
            <a:normAutofit/>
          </a:bodyPr>
          <a:lstStyle/>
          <a:p>
            <a:r>
              <a:rPr lang="en-US" dirty="0"/>
              <a:t>Upper body strength</a:t>
            </a:r>
          </a:p>
          <a:p>
            <a:r>
              <a:rPr lang="en-US" dirty="0"/>
              <a:t>Balance pushing and pulling</a:t>
            </a:r>
          </a:p>
          <a:p>
            <a:r>
              <a:rPr lang="en-US" dirty="0"/>
              <a:t>Rotational/non-linear movements</a:t>
            </a:r>
          </a:p>
          <a:p>
            <a:endParaRPr lang="en-US" dirty="0"/>
          </a:p>
          <a:p>
            <a:r>
              <a:rPr lang="en-US" dirty="0"/>
              <a:t>Ex: Pullups, dumbbell military presses; slashers and chops</a:t>
            </a:r>
          </a:p>
        </p:txBody>
      </p:sp>
    </p:spTree>
    <p:extLst>
      <p:ext uri="{BB962C8B-B14F-4D97-AF65-F5344CB8AC3E}">
        <p14:creationId xmlns:p14="http://schemas.microsoft.com/office/powerpoint/2010/main" val="231732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5673F-1366-4B74-BDBA-C16436042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44225" cy="1325563"/>
          </a:xfrm>
        </p:spPr>
        <p:txBody>
          <a:bodyPr/>
          <a:lstStyle/>
          <a:p>
            <a:r>
              <a:rPr lang="en-US" dirty="0"/>
              <a:t>Conditioning to Improve Sport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492D6-E33E-4DA3-A742-8781CFF9A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595"/>
            <a:ext cx="10515600" cy="4685514"/>
          </a:xfrm>
        </p:spPr>
        <p:txBody>
          <a:bodyPr>
            <a:normAutofit/>
          </a:bodyPr>
          <a:lstStyle/>
          <a:p>
            <a:r>
              <a:rPr lang="en-US" dirty="0"/>
              <a:t>Aerobic system development</a:t>
            </a:r>
          </a:p>
          <a:p>
            <a:r>
              <a:rPr lang="en-US" dirty="0"/>
              <a:t>Long, sustained efforts</a:t>
            </a:r>
          </a:p>
          <a:p>
            <a:r>
              <a:rPr lang="en-US" dirty="0"/>
              <a:t>Sub-max heart rate (180-age)</a:t>
            </a:r>
          </a:p>
          <a:p>
            <a:endParaRPr lang="en-US" dirty="0"/>
          </a:p>
          <a:p>
            <a:r>
              <a:rPr lang="en-US" dirty="0"/>
              <a:t>Ex: Four rounds of three whole-body exercises for 2 minutes each, without rest</a:t>
            </a:r>
          </a:p>
        </p:txBody>
      </p:sp>
    </p:spTree>
    <p:extLst>
      <p:ext uri="{BB962C8B-B14F-4D97-AF65-F5344CB8AC3E}">
        <p14:creationId xmlns:p14="http://schemas.microsoft.com/office/powerpoint/2010/main" val="3092754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5673F-1366-4B74-BDBA-C16436042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44225" cy="1325563"/>
          </a:xfrm>
        </p:spPr>
        <p:txBody>
          <a:bodyPr/>
          <a:lstStyle/>
          <a:p>
            <a:r>
              <a:rPr lang="en-US" dirty="0"/>
              <a:t>Conditioning to Compliment Sport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492D6-E33E-4DA3-A742-8781CFF9A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595"/>
            <a:ext cx="10515600" cy="4685514"/>
          </a:xfrm>
        </p:spPr>
        <p:txBody>
          <a:bodyPr>
            <a:normAutofit/>
          </a:bodyPr>
          <a:lstStyle/>
          <a:p>
            <a:r>
              <a:rPr lang="en-US" dirty="0"/>
              <a:t>Anaerobic system development</a:t>
            </a:r>
          </a:p>
          <a:p>
            <a:r>
              <a:rPr lang="en-US" dirty="0"/>
              <a:t>Short, hard efforts with extended rest</a:t>
            </a:r>
          </a:p>
          <a:p>
            <a:r>
              <a:rPr lang="en-US" dirty="0"/>
              <a:t>Near-max heart rate (210-age) </a:t>
            </a:r>
          </a:p>
          <a:p>
            <a:endParaRPr lang="en-US" dirty="0"/>
          </a:p>
          <a:p>
            <a:r>
              <a:rPr lang="en-US" dirty="0"/>
              <a:t>Ex: 10 rounds of 20 seconds on and 40 seconds rest of a whole-body exercise (e.g. kettlebell swings, air squats, thrusters)</a:t>
            </a:r>
          </a:p>
        </p:txBody>
      </p:sp>
    </p:spTree>
    <p:extLst>
      <p:ext uri="{BB962C8B-B14F-4D97-AF65-F5344CB8AC3E}">
        <p14:creationId xmlns:p14="http://schemas.microsoft.com/office/powerpoint/2010/main" val="4289148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5673F-1366-4B74-BDBA-C16436042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44225" cy="1325563"/>
          </a:xfrm>
        </p:spPr>
        <p:txBody>
          <a:bodyPr/>
          <a:lstStyle/>
          <a:p>
            <a:r>
              <a:rPr lang="en-US" dirty="0"/>
              <a:t>Improve Mental Game (Suffer Better)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492D6-E33E-4DA3-A742-8781CFF9A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595"/>
            <a:ext cx="10515600" cy="4685514"/>
          </a:xfrm>
        </p:spPr>
        <p:txBody>
          <a:bodyPr>
            <a:normAutofit/>
          </a:bodyPr>
          <a:lstStyle/>
          <a:p>
            <a:r>
              <a:rPr lang="en-US" dirty="0"/>
              <a:t>Notice and name your sensations.</a:t>
            </a:r>
          </a:p>
          <a:p>
            <a:r>
              <a:rPr lang="en-US" dirty="0"/>
              <a:t>Calm conversations: “this is normal,” “my body is prepared to do what I’m asking it to do.”</a:t>
            </a:r>
          </a:p>
          <a:p>
            <a:r>
              <a:rPr lang="en-US" dirty="0"/>
              <a:t>Slow your breathing; practice breathing in and out through your nose on aerobic efforts.</a:t>
            </a:r>
          </a:p>
          <a:p>
            <a:r>
              <a:rPr lang="en-US" dirty="0"/>
              <a:t>Recognize the two types of pain:</a:t>
            </a:r>
          </a:p>
          <a:p>
            <a:pPr lvl="1"/>
            <a:r>
              <a:rPr lang="en-US" dirty="0"/>
              <a:t>Joint and muscle</a:t>
            </a:r>
          </a:p>
          <a:p>
            <a:pPr lvl="1"/>
            <a:r>
              <a:rPr lang="en-US" dirty="0"/>
              <a:t>Mental and systematic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751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5673F-1366-4B74-BDBA-C16436042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44225" cy="1325563"/>
          </a:xfrm>
        </p:spPr>
        <p:txBody>
          <a:bodyPr/>
          <a:lstStyle/>
          <a:p>
            <a:r>
              <a:rPr lang="en-US" dirty="0"/>
              <a:t>Improve Recovery (Rest Harder)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492D6-E33E-4DA3-A742-8781CFF9A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595"/>
            <a:ext cx="10515600" cy="4685514"/>
          </a:xfrm>
        </p:spPr>
        <p:txBody>
          <a:bodyPr>
            <a:normAutofit/>
          </a:bodyPr>
          <a:lstStyle/>
          <a:p>
            <a:r>
              <a:rPr lang="en-US" dirty="0"/>
              <a:t>Breathing work: nasal, diaphragmatic</a:t>
            </a:r>
          </a:p>
          <a:p>
            <a:r>
              <a:rPr lang="en-US" dirty="0"/>
              <a:t>Active recovery: flow, crawl</a:t>
            </a:r>
            <a:r>
              <a:rPr lang="en-US"/>
              <a:t>, carry</a:t>
            </a:r>
            <a:endParaRPr lang="en-US" dirty="0"/>
          </a:p>
          <a:p>
            <a:r>
              <a:rPr lang="en-US" dirty="0"/>
              <a:t>Everything is diagnostic: notice and name stiffness and soreness</a:t>
            </a:r>
          </a:p>
          <a:p>
            <a:r>
              <a:rPr lang="en-US" dirty="0"/>
              <a:t>Soft-tissue work: foam-rolling, manual therapy, massage</a:t>
            </a:r>
          </a:p>
          <a:p>
            <a:r>
              <a:rPr lang="en-US" dirty="0"/>
              <a:t>Movement and nutrition quality: there are no days off</a:t>
            </a:r>
          </a:p>
        </p:txBody>
      </p:sp>
    </p:spTree>
    <p:extLst>
      <p:ext uri="{BB962C8B-B14F-4D97-AF65-F5344CB8AC3E}">
        <p14:creationId xmlns:p14="http://schemas.microsoft.com/office/powerpoint/2010/main" val="558685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EEBC7-B7EF-4BD3-859B-2AC69B8E7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D0D03-E0A1-45E6-91F5-42E9181FA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4708" y="1825626"/>
            <a:ext cx="10029092" cy="3136992"/>
          </a:xfrm>
        </p:spPr>
        <p:txBody>
          <a:bodyPr/>
          <a:lstStyle/>
          <a:p>
            <a:r>
              <a:rPr lang="en-US" dirty="0"/>
              <a:t>Why should endurance athletes do strength and conditioning?</a:t>
            </a:r>
          </a:p>
          <a:p>
            <a:r>
              <a:rPr lang="en-US" dirty="0"/>
              <a:t>The six goals of S&amp;C for endurance athletes</a:t>
            </a:r>
          </a:p>
          <a:p>
            <a:r>
              <a:rPr lang="en-US" b="1" dirty="0"/>
              <a:t>Rubber, meet road</a:t>
            </a:r>
          </a:p>
          <a:p>
            <a:r>
              <a:rPr lang="en-US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3344690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71823-C402-4643-8AD4-917A564BC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Rubber, meet road.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3AD8-A522-4BAC-8A88-C214B5107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4" y="1589103"/>
            <a:ext cx="9721048" cy="4587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The Plan</a:t>
            </a:r>
          </a:p>
          <a:p>
            <a:pPr marL="0" indent="0">
              <a:buNone/>
            </a:pPr>
            <a:r>
              <a:rPr lang="en-US" sz="2000" dirty="0"/>
              <a:t>5 days a week training. 2 S&amp;C, three primary sport. 2 days recovery.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Suggested Schedule</a:t>
            </a:r>
          </a:p>
          <a:p>
            <a:pPr marL="0" indent="0">
              <a:buNone/>
            </a:pPr>
            <a:r>
              <a:rPr lang="en-US" sz="2000" i="1" dirty="0"/>
              <a:t>Monday: Gym-based strength and anaerobic conditioning</a:t>
            </a:r>
          </a:p>
          <a:p>
            <a:pPr marL="0" indent="0">
              <a:buNone/>
            </a:pPr>
            <a:r>
              <a:rPr lang="en-US" sz="2000" dirty="0"/>
              <a:t>Tuesday: Sport intervals</a:t>
            </a:r>
          </a:p>
          <a:p>
            <a:pPr marL="0" indent="0">
              <a:buNone/>
            </a:pPr>
            <a:r>
              <a:rPr lang="en-US" sz="2000" dirty="0"/>
              <a:t>Wednesday: Recovery</a:t>
            </a:r>
          </a:p>
          <a:p>
            <a:pPr marL="0" indent="0">
              <a:buNone/>
            </a:pPr>
            <a:r>
              <a:rPr lang="en-US" sz="2000" i="1" dirty="0"/>
              <a:t>Thursday: Gym-based prehab and aerobic conditioning</a:t>
            </a:r>
          </a:p>
          <a:p>
            <a:pPr marL="0" indent="0">
              <a:buNone/>
            </a:pPr>
            <a:r>
              <a:rPr lang="en-US" sz="2000" dirty="0"/>
              <a:t>Friday: Sport tempo work</a:t>
            </a:r>
          </a:p>
          <a:p>
            <a:pPr marL="0" indent="0">
              <a:buNone/>
            </a:pPr>
            <a:r>
              <a:rPr lang="en-US" sz="2000" dirty="0"/>
              <a:t>Saturday: Sport long work</a:t>
            </a:r>
          </a:p>
          <a:p>
            <a:pPr marL="0" indent="0">
              <a:buNone/>
            </a:pPr>
            <a:r>
              <a:rPr lang="en-US" sz="2000" dirty="0"/>
              <a:t>Sunday: Recovery</a:t>
            </a:r>
          </a:p>
        </p:txBody>
      </p:sp>
    </p:spTree>
    <p:extLst>
      <p:ext uri="{BB962C8B-B14F-4D97-AF65-F5344CB8AC3E}">
        <p14:creationId xmlns:p14="http://schemas.microsoft.com/office/powerpoint/2010/main" val="3558697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71823-C402-4643-8AD4-917A564BC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0223" cy="1325563"/>
          </a:xfrm>
        </p:spPr>
        <p:txBody>
          <a:bodyPr/>
          <a:lstStyle/>
          <a:p>
            <a:r>
              <a:rPr lang="en-US" dirty="0"/>
              <a:t>Monday: Strength and Anaerobic Conditioning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3AD8-A522-4BAC-8A88-C214B5107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4" y="1429305"/>
            <a:ext cx="9721048" cy="47476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Duration: 75 minutes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Prepare: 10 minutes</a:t>
            </a:r>
          </a:p>
          <a:p>
            <a:pPr lvl="1"/>
            <a:r>
              <a:rPr lang="en-US" sz="1600" dirty="0"/>
              <a:t>Flow and Prehab (pull-</a:t>
            </a:r>
            <a:r>
              <a:rPr lang="en-US" sz="1600" dirty="0" err="1"/>
              <a:t>aparts</a:t>
            </a:r>
            <a:r>
              <a:rPr lang="en-US" sz="1600" dirty="0"/>
              <a:t>, monster walks, banded shoulder dislocates)</a:t>
            </a:r>
          </a:p>
          <a:p>
            <a:r>
              <a:rPr lang="en-US" sz="2000" dirty="0"/>
              <a:t>Strength 1, 20 minutes</a:t>
            </a:r>
          </a:p>
          <a:p>
            <a:pPr lvl="1"/>
            <a:r>
              <a:rPr lang="en-US" sz="1600" dirty="0"/>
              <a:t>8+8 Eccentric Split Squats</a:t>
            </a:r>
          </a:p>
          <a:p>
            <a:pPr lvl="1"/>
            <a:r>
              <a:rPr lang="en-US" sz="1600" dirty="0"/>
              <a:t>8+8 Unilateral Military Press</a:t>
            </a:r>
          </a:p>
          <a:p>
            <a:pPr lvl="1"/>
            <a:r>
              <a:rPr lang="en-US" sz="1600" dirty="0"/>
              <a:t>2x5+5 Half Kneeling Haloes</a:t>
            </a:r>
          </a:p>
          <a:p>
            <a:r>
              <a:rPr lang="en-US" sz="2000" dirty="0"/>
              <a:t>Strength 2, 20 minutes</a:t>
            </a:r>
          </a:p>
          <a:p>
            <a:pPr lvl="1"/>
            <a:r>
              <a:rPr lang="en-US" sz="1600" dirty="0"/>
              <a:t>8+8 Single-leg Deadlifts</a:t>
            </a:r>
          </a:p>
          <a:p>
            <a:pPr lvl="1"/>
            <a:r>
              <a:rPr lang="en-US" sz="1600" dirty="0"/>
              <a:t>10 Kettlebell Swings</a:t>
            </a:r>
          </a:p>
          <a:p>
            <a:pPr lvl="1"/>
            <a:r>
              <a:rPr lang="en-US" sz="1600" dirty="0"/>
              <a:t>5 Pullups</a:t>
            </a:r>
          </a:p>
          <a:p>
            <a:pPr lvl="1"/>
            <a:r>
              <a:rPr lang="en-US" sz="1600" dirty="0"/>
              <a:t>45s Hollow Hold</a:t>
            </a:r>
          </a:p>
          <a:p>
            <a:r>
              <a:rPr lang="en-US" sz="2000" dirty="0"/>
              <a:t>Anaerobic Intervals</a:t>
            </a:r>
          </a:p>
          <a:p>
            <a:pPr lvl="1"/>
            <a:r>
              <a:rPr lang="en-US" sz="1600" dirty="0"/>
              <a:t>5 Rounds of 2 exercises</a:t>
            </a:r>
          </a:p>
          <a:p>
            <a:pPr lvl="1"/>
            <a:r>
              <a:rPr lang="en-US" sz="1600" dirty="0"/>
              <a:t>20 seconds on, 40 seconds off</a:t>
            </a:r>
            <a:endParaRPr lang="en-US" sz="1200" dirty="0"/>
          </a:p>
          <a:p>
            <a:pPr lvl="1"/>
            <a:r>
              <a:rPr lang="en-US" sz="1600" dirty="0"/>
              <a:t>Ex: 20s on rowing machine, 40s rest; 20s of ball slams, 40s rest; repeat 5 times</a:t>
            </a:r>
          </a:p>
        </p:txBody>
      </p:sp>
    </p:spTree>
    <p:extLst>
      <p:ext uri="{BB962C8B-B14F-4D97-AF65-F5344CB8AC3E}">
        <p14:creationId xmlns:p14="http://schemas.microsoft.com/office/powerpoint/2010/main" val="3162037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71823-C402-4643-8AD4-917A564BC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Thursday: Prehab and Aerobic Conditioning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3AD8-A522-4BAC-8A88-C214B5107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4" y="1526959"/>
            <a:ext cx="9721048" cy="4676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Duration: 60 minutes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Prepare: 10 minutes</a:t>
            </a:r>
          </a:p>
          <a:p>
            <a:pPr lvl="1"/>
            <a:r>
              <a:rPr lang="en-US" sz="1600" dirty="0"/>
              <a:t>Flow and Crawl</a:t>
            </a:r>
          </a:p>
          <a:p>
            <a:r>
              <a:rPr lang="en-US" sz="2000" dirty="0"/>
              <a:t>Prehab: 2 rounds</a:t>
            </a:r>
          </a:p>
          <a:p>
            <a:pPr lvl="1"/>
            <a:r>
              <a:rPr lang="en-US" sz="1600" dirty="0"/>
              <a:t>25 </a:t>
            </a:r>
            <a:r>
              <a:rPr lang="en-US" sz="1600" dirty="0" err="1"/>
              <a:t>Pullaparts</a:t>
            </a:r>
            <a:r>
              <a:rPr lang="en-US" sz="1600" dirty="0"/>
              <a:t>, 15/15 Monster Walks, 20 Steps Heel-Walk, 20 Heel Raises</a:t>
            </a:r>
          </a:p>
          <a:p>
            <a:r>
              <a:rPr lang="en-US" sz="2000" dirty="0"/>
              <a:t>Aerobic Conditioning</a:t>
            </a:r>
          </a:p>
          <a:p>
            <a:pPr lvl="1"/>
            <a:r>
              <a:rPr lang="en-US" sz="1600" dirty="0"/>
              <a:t>Week 1: 4x4x90s (20m)</a:t>
            </a:r>
          </a:p>
          <a:p>
            <a:pPr lvl="1"/>
            <a:r>
              <a:rPr lang="en-US" sz="1600" dirty="0"/>
              <a:t>Week 2: 5x4x90s (30m)</a:t>
            </a:r>
          </a:p>
          <a:p>
            <a:r>
              <a:rPr lang="en-US" sz="2000" dirty="0"/>
              <a:t>Choose 4 whole-body exercises: row, thrusters, jump rope, step-ups, farmers’ carries, etc.</a:t>
            </a:r>
          </a:p>
        </p:txBody>
      </p:sp>
    </p:spTree>
    <p:extLst>
      <p:ext uri="{BB962C8B-B14F-4D97-AF65-F5344CB8AC3E}">
        <p14:creationId xmlns:p14="http://schemas.microsoft.com/office/powerpoint/2010/main" val="898397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EEBC7-B7EF-4BD3-859B-2AC69B8E7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Michael Krushinsky, Owner and Head Coach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860E4D-1795-4F5D-9433-E5013E2C9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668" y="2232225"/>
            <a:ext cx="10515600" cy="356489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Wasatch Fitness Academy is…</a:t>
            </a:r>
          </a:p>
          <a:p>
            <a:pPr>
              <a:spcAft>
                <a:spcPts val="1200"/>
              </a:spcAft>
            </a:pPr>
            <a:r>
              <a:rPr lang="en-US" dirty="0"/>
              <a:t>A strength and conditioning community and gym;</a:t>
            </a:r>
          </a:p>
          <a:p>
            <a:pPr>
              <a:spcAft>
                <a:spcPts val="1200"/>
              </a:spcAft>
            </a:pPr>
            <a:r>
              <a:rPr lang="en-US" dirty="0"/>
              <a:t>Located near Brickyard;</a:t>
            </a:r>
          </a:p>
          <a:p>
            <a:pPr>
              <a:spcAft>
                <a:spcPts val="1200"/>
              </a:spcAft>
            </a:pPr>
            <a:r>
              <a:rPr lang="en-US" dirty="0"/>
              <a:t>Athletes who’d rather spend their time outside.</a:t>
            </a:r>
          </a:p>
        </p:txBody>
      </p:sp>
    </p:spTree>
    <p:extLst>
      <p:ext uri="{BB962C8B-B14F-4D97-AF65-F5344CB8AC3E}">
        <p14:creationId xmlns:p14="http://schemas.microsoft.com/office/powerpoint/2010/main" val="4085410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71823-C402-4643-8AD4-917A564BC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and Sunday: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3AD8-A522-4BAC-8A88-C214B5107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4" y="1690688"/>
            <a:ext cx="9721048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Duration: 55 minutes</a:t>
            </a:r>
          </a:p>
          <a:p>
            <a:endParaRPr lang="en-US" sz="2000" dirty="0"/>
          </a:p>
          <a:p>
            <a:r>
              <a:rPr lang="en-US" sz="2000" dirty="0"/>
              <a:t>5 minutes supine 90/90 breathing</a:t>
            </a:r>
          </a:p>
          <a:p>
            <a:r>
              <a:rPr lang="en-US" sz="2000" dirty="0"/>
              <a:t>10 minutes flow</a:t>
            </a:r>
          </a:p>
          <a:p>
            <a:r>
              <a:rPr lang="en-US" sz="2000" dirty="0"/>
              <a:t>2 rounds</a:t>
            </a:r>
          </a:p>
          <a:p>
            <a:pPr lvl="1"/>
            <a:r>
              <a:rPr lang="en-US" sz="1600" dirty="0"/>
              <a:t>3 minutes on bike/treadmill/rowing machine, heart rate &lt;(180-age)</a:t>
            </a:r>
          </a:p>
          <a:p>
            <a:pPr lvl="1"/>
            <a:r>
              <a:rPr lang="en-US" sz="1600" dirty="0"/>
              <a:t>3 minutes jump rope, heart rate &lt;(180-age)</a:t>
            </a:r>
          </a:p>
          <a:p>
            <a:pPr lvl="1"/>
            <a:r>
              <a:rPr lang="en-US" sz="1600" dirty="0"/>
              <a:t>3 minutes farmers’ carry</a:t>
            </a:r>
          </a:p>
          <a:p>
            <a:r>
              <a:rPr lang="en-US" sz="2400" dirty="0"/>
              <a:t>10 minutes foam rolling or other therapy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3765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71823-C402-4643-8AD4-917A564BC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Sport-Specific Days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3AD8-A522-4BAC-8A88-C214B5107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4" y="1589103"/>
            <a:ext cx="9721048" cy="4587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Tuesday: Sport intervals</a:t>
            </a:r>
          </a:p>
          <a:p>
            <a:r>
              <a:rPr lang="en-US" sz="2000" dirty="0"/>
              <a:t>5-8 rounds of 200m run</a:t>
            </a:r>
          </a:p>
          <a:p>
            <a:r>
              <a:rPr lang="en-US" sz="2000" dirty="0"/>
              <a:t>Rest 5x duration of run (Example: 30s work/150s off)</a:t>
            </a:r>
          </a:p>
          <a:p>
            <a:r>
              <a:rPr lang="en-US" sz="2000" dirty="0"/>
              <a:t>Maintain output</a:t>
            </a:r>
          </a:p>
          <a:p>
            <a:pPr marL="0" indent="0">
              <a:buNone/>
            </a:pPr>
            <a:r>
              <a:rPr lang="en-US" sz="2000" i="1" dirty="0"/>
              <a:t>Friday: Sport tempo/time trial work</a:t>
            </a:r>
          </a:p>
          <a:p>
            <a:r>
              <a:rPr lang="en-US" sz="2000" dirty="0"/>
              <a:t>Week 1: 30m; increase by 5 minutes each week</a:t>
            </a:r>
          </a:p>
          <a:p>
            <a:r>
              <a:rPr lang="en-US" sz="2000" dirty="0"/>
              <a:t>Max maintainable pace/speed</a:t>
            </a:r>
          </a:p>
          <a:p>
            <a:pPr marL="0" indent="0">
              <a:buNone/>
            </a:pPr>
            <a:r>
              <a:rPr lang="en-US" sz="2000" i="1" dirty="0"/>
              <a:t>Saturday: Sport long work</a:t>
            </a:r>
          </a:p>
          <a:p>
            <a:r>
              <a:rPr lang="en-US" sz="2000" dirty="0"/>
              <a:t>1-3 hours</a:t>
            </a:r>
          </a:p>
          <a:p>
            <a:r>
              <a:rPr lang="en-US" sz="2000" dirty="0"/>
              <a:t>Maintain heart rate &lt;(180-age)</a:t>
            </a:r>
          </a:p>
        </p:txBody>
      </p:sp>
    </p:spTree>
    <p:extLst>
      <p:ext uri="{BB962C8B-B14F-4D97-AF65-F5344CB8AC3E}">
        <p14:creationId xmlns:p14="http://schemas.microsoft.com/office/powerpoint/2010/main" val="1515570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EEBC7-B7EF-4BD3-859B-2AC69B8E7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D0D03-E0A1-45E6-91F5-42E9181FA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4708" y="1825626"/>
            <a:ext cx="10029092" cy="3136992"/>
          </a:xfrm>
        </p:spPr>
        <p:txBody>
          <a:bodyPr/>
          <a:lstStyle/>
          <a:p>
            <a:r>
              <a:rPr lang="en-US" dirty="0"/>
              <a:t>Why should endurance athletes do strength and conditioning?</a:t>
            </a:r>
          </a:p>
          <a:p>
            <a:r>
              <a:rPr lang="en-US" dirty="0"/>
              <a:t>The six goals of S&amp;C for endurance athletes</a:t>
            </a:r>
          </a:p>
          <a:p>
            <a:r>
              <a:rPr lang="en-US" dirty="0"/>
              <a:t>Rubber, meet road</a:t>
            </a:r>
          </a:p>
          <a:p>
            <a:r>
              <a:rPr lang="en-US" b="1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61206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EEBC7-B7EF-4BD3-859B-2AC69B8E7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1762980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EEBC7-B7EF-4BD3-859B-2AC69B8E7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Further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D0D03-E0A1-45E6-91F5-42E9181FA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522" y="2100834"/>
            <a:ext cx="10358306" cy="3136992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Access the 6-week program: </a:t>
            </a:r>
            <a:r>
              <a:rPr lang="en-US" sz="3200" b="1" i="1" dirty="0">
                <a:hlinkClick r:id="rId2"/>
              </a:rPr>
              <a:t>www.wasatchfitnessacademy.com/rei</a:t>
            </a:r>
            <a:endParaRPr lang="en-US" sz="3200" b="1" i="1" dirty="0"/>
          </a:p>
          <a:p>
            <a:pPr marL="0" indent="0">
              <a:buNone/>
            </a:pPr>
            <a:endParaRPr lang="en-US" sz="3200" b="1" i="1" dirty="0"/>
          </a:p>
          <a:p>
            <a:r>
              <a:rPr lang="en-US" sz="3200" dirty="0"/>
              <a:t>Schedule a 1:1 consultation and assessment</a:t>
            </a:r>
          </a:p>
          <a:p>
            <a:endParaRPr lang="en-US" sz="3200" dirty="0"/>
          </a:p>
          <a:p>
            <a:r>
              <a:rPr lang="en-US" sz="3200" dirty="0"/>
              <a:t>Drop-in on a Pure Conditioning Class at WFA</a:t>
            </a:r>
          </a:p>
          <a:p>
            <a:endParaRPr lang="en-US" sz="3200" dirty="0"/>
          </a:p>
          <a:p>
            <a:r>
              <a:rPr lang="en-US" sz="3200" dirty="0"/>
              <a:t>Email Michael@WasatchFitnessAcademy.com</a:t>
            </a:r>
          </a:p>
        </p:txBody>
      </p:sp>
    </p:spTree>
    <p:extLst>
      <p:ext uri="{BB962C8B-B14F-4D97-AF65-F5344CB8AC3E}">
        <p14:creationId xmlns:p14="http://schemas.microsoft.com/office/powerpoint/2010/main" val="3350031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860E4D-1795-4F5D-9433-E5013E2C9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668" y="891701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Wasatch Fitness Academy offers…</a:t>
            </a:r>
          </a:p>
          <a:p>
            <a:pPr>
              <a:spcAft>
                <a:spcPts val="1200"/>
              </a:spcAft>
            </a:pPr>
            <a:r>
              <a:rPr lang="en-US" dirty="0"/>
              <a:t>20+ Strength and Conditioning classes each week;</a:t>
            </a:r>
          </a:p>
          <a:p>
            <a:pPr>
              <a:spcAft>
                <a:spcPts val="1200"/>
              </a:spcAft>
            </a:pPr>
            <a:r>
              <a:rPr lang="en-US" dirty="0"/>
              <a:t>Free yoga classes on Thursday evenings;</a:t>
            </a:r>
          </a:p>
          <a:p>
            <a:pPr>
              <a:spcAft>
                <a:spcPts val="1200"/>
              </a:spcAft>
            </a:pPr>
            <a:r>
              <a:rPr lang="en-US" dirty="0"/>
              <a:t>Individualized programming and personal training;</a:t>
            </a:r>
          </a:p>
          <a:p>
            <a:pPr>
              <a:spcAft>
                <a:spcPts val="1200"/>
              </a:spcAft>
            </a:pPr>
            <a:r>
              <a:rPr lang="en-US" dirty="0"/>
              <a:t>Form-first running instruction;</a:t>
            </a:r>
          </a:p>
          <a:p>
            <a:pPr>
              <a:spcAft>
                <a:spcPts val="1200"/>
              </a:spcAft>
            </a:pPr>
            <a:r>
              <a:rPr lang="en-US" dirty="0"/>
              <a:t>Nutrition and lifestyle coaching to support performance, physique, and health goals.</a:t>
            </a:r>
          </a:p>
        </p:txBody>
      </p:sp>
    </p:spTree>
    <p:extLst>
      <p:ext uri="{BB962C8B-B14F-4D97-AF65-F5344CB8AC3E}">
        <p14:creationId xmlns:p14="http://schemas.microsoft.com/office/powerpoint/2010/main" val="45880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EEBC7-B7EF-4BD3-859B-2AC69B8E7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D0D03-E0A1-45E6-91F5-42E9181FA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4708" y="1825626"/>
            <a:ext cx="10029092" cy="3136992"/>
          </a:xfrm>
        </p:spPr>
        <p:txBody>
          <a:bodyPr/>
          <a:lstStyle/>
          <a:p>
            <a:r>
              <a:rPr lang="en-US" b="1" dirty="0"/>
              <a:t>Why should endurance athletes do strength and conditioning?</a:t>
            </a:r>
          </a:p>
          <a:p>
            <a:r>
              <a:rPr lang="en-US" dirty="0"/>
              <a:t>The six goals of S&amp;C for endurance athletes</a:t>
            </a:r>
          </a:p>
          <a:p>
            <a:r>
              <a:rPr lang="en-US" dirty="0"/>
              <a:t>Rubber, meet road</a:t>
            </a:r>
          </a:p>
          <a:p>
            <a:r>
              <a:rPr lang="en-US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401931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E5814-4C37-4FC9-8C5B-B54BDB584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Strength? What is Conditioning?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6028D07-7D8D-479B-899A-7E5F314E1C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879779"/>
              </p:ext>
            </p:extLst>
          </p:nvPr>
        </p:nvGraphicFramePr>
        <p:xfrm>
          <a:off x="763480" y="1909763"/>
          <a:ext cx="1059032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0394">
                  <a:extLst>
                    <a:ext uri="{9D8B030D-6E8A-4147-A177-3AD203B41FA5}">
                      <a16:colId xmlns:a16="http://schemas.microsoft.com/office/drawing/2014/main" val="1394542571"/>
                    </a:ext>
                  </a:extLst>
                </a:gridCol>
                <a:gridCol w="5999926">
                  <a:extLst>
                    <a:ext uri="{9D8B030D-6E8A-4147-A177-3AD203B41FA5}">
                      <a16:colId xmlns:a16="http://schemas.microsoft.com/office/drawing/2014/main" val="24867430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Conditioning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919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Definition: Contractile force of muscles and leverage/torque around joints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Definition: The body’s ability to use substrates to produce fuel (free, transport, metabolize)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135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Increases with neuro-muscular connection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Detail: Triglycerides, glucose, and oxygen are metabolized to produce ATP, the fuel for muscular contraction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362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Increases with co-contraction of secondary muscles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Increases with cardio-vascular efficiency (heart volume and wall thickness; volume of blood vessels)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425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Modest increases with size, primarily due to local glycogen storage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Increases with improved movement efficiency and mental 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590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468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E5814-4C37-4FC9-8C5B-B54BDB584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endurance athletes gain from S&amp;C?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A05D2-0353-49DA-AE9E-10F16313F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175" y="1939925"/>
            <a:ext cx="9191625" cy="4298950"/>
          </a:xfrm>
        </p:spPr>
        <p:txBody>
          <a:bodyPr>
            <a:noAutofit/>
          </a:bodyPr>
          <a:lstStyle/>
          <a:p>
            <a:r>
              <a:rPr lang="en-US" sz="3200" dirty="0"/>
              <a:t>Injury-reduction</a:t>
            </a:r>
          </a:p>
          <a:p>
            <a:r>
              <a:rPr lang="en-US" sz="3200" dirty="0"/>
              <a:t>Improve durability</a:t>
            </a:r>
          </a:p>
          <a:p>
            <a:r>
              <a:rPr lang="en-US" sz="3200" dirty="0"/>
              <a:t>Improve overall health and fitness</a:t>
            </a:r>
          </a:p>
          <a:p>
            <a:r>
              <a:rPr lang="en-US" sz="3200" dirty="0"/>
              <a:t>Reduce asymmetries in strength and function</a:t>
            </a:r>
          </a:p>
          <a:p>
            <a:r>
              <a:rPr lang="en-US" sz="3200" dirty="0"/>
              <a:t>Improve lean body mass</a:t>
            </a:r>
          </a:p>
          <a:p>
            <a:r>
              <a:rPr lang="en-US" sz="3200" dirty="0"/>
              <a:t>Improve longevity</a:t>
            </a:r>
          </a:p>
          <a:p>
            <a:r>
              <a:rPr lang="en-US" sz="3200" dirty="0"/>
              <a:t>Perform better at primary sport</a:t>
            </a:r>
          </a:p>
        </p:txBody>
      </p:sp>
    </p:spTree>
    <p:extLst>
      <p:ext uri="{BB962C8B-B14F-4D97-AF65-F5344CB8AC3E}">
        <p14:creationId xmlns:p14="http://schemas.microsoft.com/office/powerpoint/2010/main" val="133479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E5814-4C37-4FC9-8C5B-B54BDB584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supplementary training do you do?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A05D2-0353-49DA-AE9E-10F16313F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1868" y="1775802"/>
            <a:ext cx="7978287" cy="4298950"/>
          </a:xfrm>
        </p:spPr>
        <p:txBody>
          <a:bodyPr>
            <a:noAutofit/>
          </a:bodyPr>
          <a:lstStyle/>
          <a:p>
            <a:r>
              <a:rPr lang="en-US" sz="3200" dirty="0"/>
              <a:t>Yoga</a:t>
            </a:r>
          </a:p>
          <a:p>
            <a:r>
              <a:rPr lang="en-US" sz="3200" dirty="0"/>
              <a:t>CrossFit</a:t>
            </a:r>
          </a:p>
          <a:p>
            <a:r>
              <a:rPr lang="en-US" sz="3200" dirty="0"/>
              <a:t>Group exercise classes (High Intensity)</a:t>
            </a:r>
          </a:p>
          <a:p>
            <a:r>
              <a:rPr lang="en-US" sz="3200" dirty="0"/>
              <a:t>Pilates</a:t>
            </a:r>
          </a:p>
          <a:p>
            <a:r>
              <a:rPr lang="en-US" sz="3200" dirty="0"/>
              <a:t>Strength training</a:t>
            </a:r>
          </a:p>
          <a:p>
            <a:r>
              <a:rPr lang="en-US" sz="3200" dirty="0"/>
              <a:t>Another endurance sport</a:t>
            </a:r>
          </a:p>
        </p:txBody>
      </p:sp>
    </p:spTree>
    <p:extLst>
      <p:ext uri="{BB962C8B-B14F-4D97-AF65-F5344CB8AC3E}">
        <p14:creationId xmlns:p14="http://schemas.microsoft.com/office/powerpoint/2010/main" val="157673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EEBC7-B7EF-4BD3-859B-2AC69B8E7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D0D03-E0A1-45E6-91F5-42E9181FA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4708" y="1825626"/>
            <a:ext cx="10029092" cy="3136992"/>
          </a:xfrm>
        </p:spPr>
        <p:txBody>
          <a:bodyPr/>
          <a:lstStyle/>
          <a:p>
            <a:r>
              <a:rPr lang="en-US" dirty="0"/>
              <a:t>Why should endurance athletes do strength and conditioning?</a:t>
            </a:r>
          </a:p>
          <a:p>
            <a:r>
              <a:rPr lang="en-US" b="1" dirty="0"/>
              <a:t>The six goals of S&amp;C for endurance athletes</a:t>
            </a:r>
          </a:p>
          <a:p>
            <a:r>
              <a:rPr lang="en-US" dirty="0"/>
              <a:t>Rubber, meet road</a:t>
            </a:r>
          </a:p>
          <a:p>
            <a:r>
              <a:rPr lang="en-US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3427867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5673F-1366-4B74-BDBA-C16436042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Six Goals of S&amp;C for Endurance Athletes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49D4042-19B7-4AED-B57F-E286273BEA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827045"/>
              </p:ext>
            </p:extLst>
          </p:nvPr>
        </p:nvGraphicFramePr>
        <p:xfrm>
          <a:off x="2032000" y="1890151"/>
          <a:ext cx="8128000" cy="25603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8946602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898415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1) Strength to improve sport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2) Strength to compliment sport performance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640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3) Conditioning to improve sport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4) Conditioning to compliment sport performance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3787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5) Improve mental game (suffer better)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05934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6) Improve recovery (rest harder)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541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88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2808</TotalTime>
  <Words>1049</Words>
  <Application>Microsoft Office PowerPoint</Application>
  <PresentationFormat>Widescreen</PresentationFormat>
  <Paragraphs>175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Strength and Conditioning for Endurance Athletes</vt:lpstr>
      <vt:lpstr>Michael Krushinsky, Owner and Head Coach</vt:lpstr>
      <vt:lpstr>PowerPoint Presentation</vt:lpstr>
      <vt:lpstr>Agenda</vt:lpstr>
      <vt:lpstr>What is Strength? What is Conditioning?</vt:lpstr>
      <vt:lpstr>What can endurance athletes gain from S&amp;C?</vt:lpstr>
      <vt:lpstr>What supplementary training do you do? </vt:lpstr>
      <vt:lpstr>Agenda</vt:lpstr>
      <vt:lpstr>The Six Goals of S&amp;C for Endurance Athletes</vt:lpstr>
      <vt:lpstr>Strength to Improve Sport Performance</vt:lpstr>
      <vt:lpstr>Strength to Compliment Sport Performance</vt:lpstr>
      <vt:lpstr>Conditioning to Improve Sport Performance</vt:lpstr>
      <vt:lpstr>Conditioning to Compliment Sport Performance</vt:lpstr>
      <vt:lpstr>Improve Mental Game (Suffer Better)</vt:lpstr>
      <vt:lpstr>Improve Recovery (Rest Harder)</vt:lpstr>
      <vt:lpstr>Agenda</vt:lpstr>
      <vt:lpstr>Rubber, meet road.</vt:lpstr>
      <vt:lpstr>Monday: Strength and Anaerobic Conditioning</vt:lpstr>
      <vt:lpstr>Thursday: Prehab and Aerobic Conditioning</vt:lpstr>
      <vt:lpstr>Wednesday and Sunday: Recovery</vt:lpstr>
      <vt:lpstr>Sport-Specific Days</vt:lpstr>
      <vt:lpstr>Agenda</vt:lpstr>
      <vt:lpstr>Q&amp;A</vt:lpstr>
      <vt:lpstr>Going Further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Wasatch Fitness Academy Coaches’ Internship</dc:title>
  <dc:creator>Michael Krushinsky</dc:creator>
  <cp:lastModifiedBy>Michael Krushinsky</cp:lastModifiedBy>
  <cp:revision>67</cp:revision>
  <dcterms:created xsi:type="dcterms:W3CDTF">2017-12-21T19:04:16Z</dcterms:created>
  <dcterms:modified xsi:type="dcterms:W3CDTF">2018-03-14T03:06:54Z</dcterms:modified>
</cp:coreProperties>
</file>